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Clear Sans Bold" charset="1" panose="020B0803030202020304"/>
      <p:regular r:id="rId31"/>
    </p:embeddedFont>
    <p:embeddedFont>
      <p:font typeface="Clear Sans" charset="1" panose="020B0503030202020304"/>
      <p:regular r:id="rId32"/>
    </p:embeddedFont>
    <p:embeddedFont>
      <p:font typeface="Clear Sans Medium" charset="1" panose="020B0603030202020304"/>
      <p:regular r:id="rId33"/>
    </p:embeddedFont>
    <p:embeddedFont>
      <p:font typeface="Holiday" charset="1" panose="000000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notesMasters/notesMaster1.xml" Type="http://schemas.openxmlformats.org/officeDocument/2006/relationships/notesMaster"/><Relationship Id="rId29" Target="theme/theme2.xml" Type="http://schemas.openxmlformats.org/officeDocument/2006/relationships/theme"/><Relationship Id="rId3" Target="viewProps.xml" Type="http://schemas.openxmlformats.org/officeDocument/2006/relationships/viewProps"/><Relationship Id="rId30" Target="notesSlides/notesSlide1.xml" Type="http://schemas.openxmlformats.org/officeDocument/2006/relationships/notes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</a:p>
          <a:p>
            <a:r>
              <a:rPr lang="en-US"/>
              <a:t>Julie, Brad, and I have been working together to create a series on engaging presentations.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16.jpeg" Type="http://schemas.openxmlformats.org/officeDocument/2006/relationships/image"/><Relationship Id="rId5" Target="../media/image2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jpeg" Type="http://schemas.openxmlformats.org/officeDocument/2006/relationships/image"/><Relationship Id="rId5" Target="../media/image21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gif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33209" y="3129092"/>
            <a:ext cx="6656081" cy="4380912"/>
          </a:xfrm>
          <a:custGeom>
            <a:avLst/>
            <a:gdLst/>
            <a:ahLst/>
            <a:cxnLst/>
            <a:rect r="r" b="b" t="t" l="l"/>
            <a:pathLst>
              <a:path h="4380912" w="6656081">
                <a:moveTo>
                  <a:pt x="0" y="0"/>
                </a:moveTo>
                <a:lnTo>
                  <a:pt x="6656081" y="0"/>
                </a:lnTo>
                <a:lnTo>
                  <a:pt x="6656081" y="4380912"/>
                </a:lnTo>
                <a:lnTo>
                  <a:pt x="0" y="438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2226983"/>
            <a:ext cx="8217084" cy="6185131"/>
            <a:chOff x="0" y="0"/>
            <a:chExt cx="10956112" cy="824684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359474"/>
              <a:ext cx="10956112" cy="2465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000"/>
                </a:lnSpc>
              </a:pPr>
              <a:r>
                <a:rPr lang="en-US" sz="7000" b="true">
                  <a:solidFill>
                    <a:srgbClr val="F7B4A7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The Art of Persuasion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-47625"/>
              <a:ext cx="10956112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478750"/>
              <a:ext cx="10956112" cy="3768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579"/>
                </a:lnSpc>
              </a:pPr>
              <a:r>
                <a:rPr lang="en-US" sz="4699">
                  <a:solidFill>
                    <a:srgbClr val="94DDDE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Speaking to Your Audience </a:t>
              </a:r>
            </a:p>
            <a:p>
              <a:pPr algn="l">
                <a:lnSpc>
                  <a:spcPts val="6579"/>
                </a:lnSpc>
              </a:pPr>
            </a:p>
            <a:p>
              <a:pPr algn="l">
                <a:lnSpc>
                  <a:spcPts val="4759"/>
                </a:lnSpc>
              </a:pPr>
            </a:p>
            <a:p>
              <a:pPr algn="l">
                <a:lnSpc>
                  <a:spcPts val="4759"/>
                </a:lnSpc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946160" y="2998849"/>
          <a:ext cx="11560923" cy="6479937"/>
        </p:xfrm>
        <a:graphic>
          <a:graphicData uri="http://schemas.openxmlformats.org/drawingml/2006/table">
            <a:tbl>
              <a:tblPr/>
              <a:tblGrid>
                <a:gridCol w="3799758"/>
                <a:gridCol w="4437902"/>
                <a:gridCol w="3323263"/>
              </a:tblGrid>
              <a:tr h="155595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Politics of Location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Authority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Kairos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39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Age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Gender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State/Country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Region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Culture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Ethnicity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Economic Status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Politics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-1471168">
            <a:off x="12949072" y="3371330"/>
            <a:ext cx="3868239" cy="2970620"/>
          </a:xfrm>
          <a:custGeom>
            <a:avLst/>
            <a:gdLst/>
            <a:ahLst/>
            <a:cxnLst/>
            <a:rect r="r" b="b" t="t" l="l"/>
            <a:pathLst>
              <a:path h="2970620" w="3868239">
                <a:moveTo>
                  <a:pt x="0" y="0"/>
                </a:moveTo>
                <a:lnTo>
                  <a:pt x="3868239" y="0"/>
                </a:lnTo>
                <a:lnTo>
                  <a:pt x="3868239" y="2970620"/>
                </a:lnTo>
                <a:lnTo>
                  <a:pt x="0" y="297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6160" y="824590"/>
            <a:ext cx="9569415" cy="1667072"/>
            <a:chOff x="0" y="0"/>
            <a:chExt cx="12759220" cy="22227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5725"/>
              <a:ext cx="12759220" cy="12071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 b="tru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Speaker Perspective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78026"/>
              <a:ext cx="12759220" cy="644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ETHOS: AUTHORITY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4686985"/>
          <a:ext cx="11560923" cy="1592145"/>
        </p:xfrm>
        <a:graphic>
          <a:graphicData uri="http://schemas.openxmlformats.org/drawingml/2006/table">
            <a:tbl>
              <a:tblPr/>
              <a:tblGrid>
                <a:gridCol w="3799758"/>
                <a:gridCol w="4437902"/>
                <a:gridCol w="3323263"/>
              </a:tblGrid>
              <a:tr h="79939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Politics of Location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Authority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E0DDD9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Kairos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-1471168">
            <a:off x="12949072" y="3371330"/>
            <a:ext cx="3868239" cy="2970620"/>
          </a:xfrm>
          <a:custGeom>
            <a:avLst/>
            <a:gdLst/>
            <a:ahLst/>
            <a:cxnLst/>
            <a:rect r="r" b="b" t="t" l="l"/>
            <a:pathLst>
              <a:path h="2970620" w="3868239">
                <a:moveTo>
                  <a:pt x="0" y="0"/>
                </a:moveTo>
                <a:lnTo>
                  <a:pt x="3868239" y="0"/>
                </a:lnTo>
                <a:lnTo>
                  <a:pt x="3868239" y="2970620"/>
                </a:lnTo>
                <a:lnTo>
                  <a:pt x="0" y="297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6160" y="824590"/>
            <a:ext cx="9569415" cy="1667072"/>
            <a:chOff x="0" y="0"/>
            <a:chExt cx="12759220" cy="22227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5725"/>
              <a:ext cx="12759220" cy="12071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 b="tru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Speaker Perspective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78026"/>
              <a:ext cx="12759220" cy="644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ETHOS: AUTHORITY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946160" y="2998849"/>
          <a:ext cx="11560923" cy="6479937"/>
        </p:xfrm>
        <a:graphic>
          <a:graphicData uri="http://schemas.openxmlformats.org/drawingml/2006/table">
            <a:tbl>
              <a:tblPr/>
              <a:tblGrid>
                <a:gridCol w="3799758"/>
                <a:gridCol w="4437902"/>
                <a:gridCol w="3323263"/>
              </a:tblGrid>
              <a:tr h="155595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Politics of Location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Authority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Kairos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398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Age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Gender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State/Country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Region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Culture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Ethnicity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Economic Status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Politics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Dress</a:t>
                      </a:r>
                      <a:endParaRPr lang="en-US" sz="1100"/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Knowledge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Moral Character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Relevant Experience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Sound Reasoning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Credible Sources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Acknowledge Disagreement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Shared Common Ground </a:t>
                      </a:r>
                    </a:p>
                    <a:p>
                      <a:pPr algn="ctr">
                        <a:lnSpc>
                          <a:spcPts val="3359"/>
                        </a:lnSpc>
                      </a:pPr>
                    </a:p>
                    <a:p>
                      <a:pPr algn="ctr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2B4B82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Opportune Moment </a:t>
                      </a: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t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-1471168">
            <a:off x="12949072" y="3371330"/>
            <a:ext cx="3868239" cy="2970620"/>
          </a:xfrm>
          <a:custGeom>
            <a:avLst/>
            <a:gdLst/>
            <a:ahLst/>
            <a:cxnLst/>
            <a:rect r="r" b="b" t="t" l="l"/>
            <a:pathLst>
              <a:path h="2970620" w="3868239">
                <a:moveTo>
                  <a:pt x="0" y="0"/>
                </a:moveTo>
                <a:lnTo>
                  <a:pt x="3868239" y="0"/>
                </a:lnTo>
                <a:lnTo>
                  <a:pt x="3868239" y="2970620"/>
                </a:lnTo>
                <a:lnTo>
                  <a:pt x="0" y="297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6160" y="824590"/>
            <a:ext cx="9569415" cy="1667072"/>
            <a:chOff x="0" y="0"/>
            <a:chExt cx="12759220" cy="22227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5725"/>
              <a:ext cx="12759220" cy="12071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 b="tru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Speaker Perspective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78026"/>
              <a:ext cx="12759220" cy="644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ETHOS: AUTHORITY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88584" y="3086100"/>
            <a:ext cx="4750130" cy="4114800"/>
          </a:xfrm>
          <a:custGeom>
            <a:avLst/>
            <a:gdLst/>
            <a:ahLst/>
            <a:cxnLst/>
            <a:rect r="r" b="b" t="t" l="l"/>
            <a:pathLst>
              <a:path h="4114800" w="475013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19287" y="4828056"/>
            <a:ext cx="2144738" cy="2035228"/>
            <a:chOff x="0" y="0"/>
            <a:chExt cx="2636520" cy="2501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4"/>
              <a:stretch>
                <a:fillRect l="-21121" t="0" r="-2112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031596" y="514990"/>
            <a:ext cx="4274127" cy="4055891"/>
            <a:chOff x="0" y="0"/>
            <a:chExt cx="2636520" cy="2501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5"/>
              <a:stretch>
                <a:fillRect l="-20462" t="0" r="-2046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3470158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Speaker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225804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Message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59068" y="7009130"/>
            <a:ext cx="2918426" cy="738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b="true" sz="4299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Audience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6366180" y="904094"/>
          <a:ext cx="10619893" cy="8478812"/>
        </p:xfrm>
        <a:graphic>
          <a:graphicData uri="http://schemas.openxmlformats.org/drawingml/2006/table">
            <a:tbl>
              <a:tblPr/>
              <a:tblGrid>
                <a:gridCol w="10619893"/>
              </a:tblGrid>
              <a:tr h="10600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7B4A7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Arrangement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616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FEFEF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Organizing the information in a logical and clear manner. </a:t>
                      </a: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22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7B4A7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Media/Modality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81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FEFEF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Media: tools or mechanism for delivery of message. </a:t>
                      </a:r>
                      <a:endParaRPr lang="en-US" sz="1100"/>
                    </a:p>
                    <a:p>
                      <a:pPr algn="l">
                        <a:lnSpc>
                          <a:spcPts val="3359"/>
                        </a:lnSpc>
                      </a:pPr>
                    </a:p>
                    <a:p>
                      <a:pPr algn="l">
                        <a:lnSpc>
                          <a:spcPts val="3359"/>
                        </a:lnSpc>
                      </a:pPr>
                      <a:r>
                        <a:rPr lang="en-US" sz="2400">
                          <a:solidFill>
                            <a:srgbClr val="FEFEF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Mode: ways of communicating “textual, visual, aural, gestural, spatial </a:t>
                      </a:r>
                    </a:p>
                    <a:p>
                      <a:pPr algn="l">
                        <a:lnSpc>
                          <a:spcPts val="3359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566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7B4A7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Design Principles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EFE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92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FEFEF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Design principles make viewing, reading, and engaging with your audience easier. Humans have natural tendencies and we are trained early in life how to ‘read.’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0">
            <a:off x="1187452" y="1249176"/>
            <a:ext cx="5772591" cy="2229579"/>
            <a:chOff x="0" y="0"/>
            <a:chExt cx="7696787" cy="297277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85725"/>
              <a:ext cx="7696787" cy="12071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 b="true">
                  <a:solidFill>
                    <a:srgbClr val="94DDDE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Message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642235"/>
              <a:ext cx="5972555" cy="13305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94DDDE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HOW THE MESSAGE AFFECTS PERSUASION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44678" y="1028700"/>
            <a:ext cx="12398644" cy="8229600"/>
          </a:xfrm>
          <a:custGeom>
            <a:avLst/>
            <a:gdLst/>
            <a:ahLst/>
            <a:cxnLst/>
            <a:rect r="r" b="b" t="t" l="l"/>
            <a:pathLst>
              <a:path h="8229600" w="12398644">
                <a:moveTo>
                  <a:pt x="0" y="0"/>
                </a:moveTo>
                <a:lnTo>
                  <a:pt x="12398644" y="0"/>
                </a:lnTo>
                <a:lnTo>
                  <a:pt x="12398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96142" y="1282222"/>
            <a:ext cx="8295715" cy="7722557"/>
          </a:xfrm>
          <a:custGeom>
            <a:avLst/>
            <a:gdLst/>
            <a:ahLst/>
            <a:cxnLst/>
            <a:rect r="r" b="b" t="t" l="l"/>
            <a:pathLst>
              <a:path h="7722557" w="8295715">
                <a:moveTo>
                  <a:pt x="0" y="0"/>
                </a:moveTo>
                <a:lnTo>
                  <a:pt x="8295716" y="0"/>
                </a:lnTo>
                <a:lnTo>
                  <a:pt x="8295716" y="7722556"/>
                </a:lnTo>
                <a:lnTo>
                  <a:pt x="0" y="7722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24515" y="4505775"/>
            <a:ext cx="6238258" cy="938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6886">
                <a:solidFill>
                  <a:srgbClr val="000000"/>
                </a:solidFill>
                <a:latin typeface="Holiday"/>
                <a:ea typeface="Holiday"/>
                <a:cs typeface="Holiday"/>
                <a:sym typeface="Holiday"/>
              </a:rPr>
              <a:t>Danger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88584" y="3086100"/>
            <a:ext cx="4750130" cy="4114800"/>
          </a:xfrm>
          <a:custGeom>
            <a:avLst/>
            <a:gdLst/>
            <a:ahLst/>
            <a:cxnLst/>
            <a:rect r="r" b="b" t="t" l="l"/>
            <a:pathLst>
              <a:path h="4114800" w="475013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09989" y="4534550"/>
            <a:ext cx="2454036" cy="2328734"/>
            <a:chOff x="0" y="0"/>
            <a:chExt cx="2636520" cy="2501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4"/>
              <a:stretch>
                <a:fillRect l="-21121" t="0" r="-2112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5960869" y="672327"/>
            <a:ext cx="2543651" cy="2413773"/>
            <a:chOff x="0" y="0"/>
            <a:chExt cx="2636520" cy="25019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5"/>
              <a:stretch>
                <a:fillRect l="-20462" t="0" r="-2046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062426" y="2334240"/>
            <a:ext cx="4815476" cy="4569599"/>
            <a:chOff x="0" y="0"/>
            <a:chExt cx="2636520" cy="25019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6"/>
              <a:stretch>
                <a:fillRect l="-21255" t="0" r="-21255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470158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Speaker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225804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Message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59068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Audience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55902"/>
            <a:ext cx="16677852" cy="8575195"/>
          </a:xfrm>
          <a:custGeom>
            <a:avLst/>
            <a:gdLst/>
            <a:ahLst/>
            <a:cxnLst/>
            <a:rect r="r" b="b" t="t" l="l"/>
            <a:pathLst>
              <a:path h="8575195" w="16677852">
                <a:moveTo>
                  <a:pt x="0" y="0"/>
                </a:moveTo>
                <a:lnTo>
                  <a:pt x="16677852" y="0"/>
                </a:lnTo>
                <a:lnTo>
                  <a:pt x="16677852" y="8575196"/>
                </a:lnTo>
                <a:lnTo>
                  <a:pt x="0" y="8575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804010" y="3798744"/>
            <a:ext cx="2530900" cy="28575"/>
          </a:xfrm>
          <a:prstGeom prst="line">
            <a:avLst/>
          </a:prstGeom>
          <a:ln cap="flat" w="28575">
            <a:solidFill>
              <a:srgbClr val="3135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6235623" y="3798744"/>
            <a:ext cx="2362771" cy="28575"/>
          </a:xfrm>
          <a:prstGeom prst="line">
            <a:avLst/>
          </a:prstGeom>
          <a:ln cap="flat" w="28575">
            <a:solidFill>
              <a:srgbClr val="3135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9499106" y="3798744"/>
            <a:ext cx="2657273" cy="28575"/>
          </a:xfrm>
          <a:prstGeom prst="line">
            <a:avLst/>
          </a:prstGeom>
          <a:ln cap="flat" w="28575">
            <a:solidFill>
              <a:srgbClr val="31356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13057092" y="3798744"/>
            <a:ext cx="2426898" cy="28575"/>
          </a:xfrm>
          <a:prstGeom prst="line">
            <a:avLst/>
          </a:prstGeom>
          <a:ln cap="flat" w="28575">
            <a:solidFill>
              <a:srgbClr val="31356E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1903298" y="3371020"/>
            <a:ext cx="900712" cy="884024"/>
            <a:chOff x="0" y="0"/>
            <a:chExt cx="825825" cy="8105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5825" cy="810524"/>
            </a:xfrm>
            <a:custGeom>
              <a:avLst/>
              <a:gdLst/>
              <a:ahLst/>
              <a:cxnLst/>
              <a:rect r="r" b="b" t="t" l="l"/>
              <a:pathLst>
                <a:path h="810524" w="825825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160"/>
                </a:lnSpc>
                <a:spcBef>
                  <a:spcPct val="0"/>
                </a:spcBef>
              </a:pPr>
              <a:r>
                <a:rPr lang="en-US" b="true" sz="4400" spc="752" u="non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298471" y="3371020"/>
            <a:ext cx="900712" cy="884024"/>
            <a:chOff x="0" y="0"/>
            <a:chExt cx="825825" cy="81052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25825" cy="810524"/>
            </a:xfrm>
            <a:custGeom>
              <a:avLst/>
              <a:gdLst/>
              <a:ahLst/>
              <a:cxnLst/>
              <a:rect r="r" b="b" t="t" l="l"/>
              <a:pathLst>
                <a:path h="810524" w="825825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160"/>
                </a:lnSpc>
                <a:spcBef>
                  <a:spcPct val="0"/>
                </a:spcBef>
              </a:pPr>
              <a:r>
                <a:rPr lang="en-US" b="true" sz="4400" spc="752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2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76325" y="1114425"/>
            <a:ext cx="16135350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6399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Audience Analysis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851623" y="4410627"/>
            <a:ext cx="2401669" cy="3605024"/>
            <a:chOff x="0" y="0"/>
            <a:chExt cx="3202226" cy="4806699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57150"/>
              <a:ext cx="3202226" cy="616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19"/>
                </a:lnSpc>
              </a:pPr>
              <a:r>
                <a:rPr lang="en-US" b="true" sz="2799" spc="279" u="non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STEP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2365283"/>
              <a:ext cx="3202226" cy="24414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Previous Knowledge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Bias/Assumptions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Experience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History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925271"/>
              <a:ext cx="3202226" cy="109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b="true" sz="24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What is your topic?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23950" y="4410627"/>
            <a:ext cx="2459408" cy="2871420"/>
            <a:chOff x="0" y="0"/>
            <a:chExt cx="3279211" cy="382856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57150"/>
              <a:ext cx="3279211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b="true" sz="2799" spc="279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STEP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2373108"/>
              <a:ext cx="3279211" cy="14554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Primary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Secondary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Tertiary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919681"/>
              <a:ext cx="3279211" cy="109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b="true" sz="24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Who is your audience? 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309469" y="4410627"/>
            <a:ext cx="2459408" cy="3710663"/>
            <a:chOff x="0" y="0"/>
            <a:chExt cx="3279211" cy="4947551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57150"/>
              <a:ext cx="3279211" cy="616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19"/>
                </a:lnSpc>
              </a:pPr>
              <a:r>
                <a:rPr lang="en-US" b="true" sz="2799" spc="279" u="non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STEP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3492100"/>
              <a:ext cx="3279211" cy="14554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Purpose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Expectations 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Results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925271"/>
              <a:ext cx="3279211" cy="22199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b="true" sz="24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What does your audience want from your presentation? 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4521558" y="4410627"/>
            <a:ext cx="2825576" cy="3647475"/>
            <a:chOff x="0" y="0"/>
            <a:chExt cx="3767435" cy="4863301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-57150"/>
              <a:ext cx="3767435" cy="616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919"/>
                </a:lnSpc>
              </a:pPr>
              <a:r>
                <a:rPr lang="en-US" b="true" sz="2799" spc="279" u="non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STEP 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2914867"/>
              <a:ext cx="3767435" cy="19484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Delivery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Context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Expectations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Results 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925271"/>
              <a:ext cx="3767435" cy="1642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b="true" sz="2400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How will you present your information? 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693644" y="3371020"/>
            <a:ext cx="900712" cy="884024"/>
            <a:chOff x="0" y="0"/>
            <a:chExt cx="825825" cy="81052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25825" cy="810524"/>
            </a:xfrm>
            <a:custGeom>
              <a:avLst/>
              <a:gdLst/>
              <a:ahLst/>
              <a:cxnLst/>
              <a:rect r="r" b="b" t="t" l="l"/>
              <a:pathLst>
                <a:path h="810524" w="825825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160"/>
                </a:lnSpc>
                <a:spcBef>
                  <a:spcPct val="0"/>
                </a:spcBef>
              </a:pPr>
              <a:r>
                <a:rPr lang="en-US" b="true" sz="4400" spc="752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3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2088817" y="3371020"/>
            <a:ext cx="900712" cy="884024"/>
            <a:chOff x="0" y="0"/>
            <a:chExt cx="825825" cy="81052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25825" cy="810524"/>
            </a:xfrm>
            <a:custGeom>
              <a:avLst/>
              <a:gdLst/>
              <a:ahLst/>
              <a:cxnLst/>
              <a:rect r="r" b="b" t="t" l="l"/>
              <a:pathLst>
                <a:path h="810524" w="825825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160"/>
                </a:lnSpc>
                <a:spcBef>
                  <a:spcPct val="0"/>
                </a:spcBef>
              </a:pPr>
              <a:r>
                <a:rPr lang="en-US" b="true" sz="4400" spc="752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4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5483990" y="3371020"/>
            <a:ext cx="900712" cy="884024"/>
            <a:chOff x="0" y="0"/>
            <a:chExt cx="825825" cy="81052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25825" cy="810524"/>
            </a:xfrm>
            <a:custGeom>
              <a:avLst/>
              <a:gdLst/>
              <a:ahLst/>
              <a:cxnLst/>
              <a:rect r="r" b="b" t="t" l="l"/>
              <a:pathLst>
                <a:path h="810524" w="825825">
                  <a:moveTo>
                    <a:pt x="0" y="0"/>
                  </a:moveTo>
                  <a:lnTo>
                    <a:pt x="825825" y="0"/>
                  </a:lnTo>
                  <a:lnTo>
                    <a:pt x="825825" y="810524"/>
                  </a:lnTo>
                  <a:lnTo>
                    <a:pt x="0" y="810524"/>
                  </a:lnTo>
                  <a:close/>
                </a:path>
              </a:pathLst>
            </a:custGeom>
            <a:solidFill>
              <a:srgbClr val="94DDDE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76200"/>
              <a:ext cx="825825" cy="886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6160"/>
                </a:lnSpc>
                <a:spcBef>
                  <a:spcPct val="0"/>
                </a:spcBef>
              </a:pPr>
              <a:r>
                <a:rPr lang="en-US" b="true" sz="4400" spc="752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5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4519123" y="4410627"/>
            <a:ext cx="2459408" cy="3293976"/>
            <a:chOff x="0" y="0"/>
            <a:chExt cx="3279211" cy="4391968"/>
          </a:xfrm>
        </p:grpSpPr>
        <p:sp>
          <p:nvSpPr>
            <p:cNvPr name="TextBox 39" id="39"/>
            <p:cNvSpPr txBox="true"/>
            <p:nvPr/>
          </p:nvSpPr>
          <p:spPr>
            <a:xfrm rot="0">
              <a:off x="0" y="-57150"/>
              <a:ext cx="3279211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b="true" sz="2799" spc="279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STEP 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0" y="2936517"/>
              <a:ext cx="3279211" cy="14554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Demographics</a:t>
              </a:r>
            </a:p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Inference</a:t>
              </a:r>
            </a:p>
            <a:p>
              <a:pPr algn="ctr">
                <a:lnSpc>
                  <a:spcPts val="2940"/>
                </a:lnSpc>
              </a:pP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0" y="919681"/>
              <a:ext cx="3279211" cy="16565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b="true" sz="24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How might you describe your audience?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1028700"/>
          <a:ext cx="8900153" cy="7305675"/>
        </p:xfrm>
        <a:graphic>
          <a:graphicData uri="http://schemas.openxmlformats.org/drawingml/2006/table">
            <a:tbl>
              <a:tblPr/>
              <a:tblGrid>
                <a:gridCol w="8900153"/>
              </a:tblGrid>
              <a:tr h="20955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40"/>
                        </a:lnSpc>
                        <a:defRPr/>
                      </a:pPr>
                      <a:r>
                        <a:rPr lang="en-US" sz="8100" b="true">
                          <a:solidFill>
                            <a:srgbClr val="9ABB5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T.R.A.I.N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87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CONNECTING WITH AUDIENCES AND PRESENTING IDEAS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225">
                <a:tc>
                  <a:txBody>
                    <a:bodyPr anchor="t" rtlCol="false"/>
                    <a:lstStyle/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b="true" sz="2900">
                          <a:solidFill>
                            <a:srgbClr val="FFFFFF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each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</a:t>
                      </a:r>
                      <a:endParaRPr lang="en-US" sz="1100"/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b="true" sz="2900">
                          <a:solidFill>
                            <a:srgbClr val="FFFFFF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R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each 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b="true" sz="2900">
                          <a:solidFill>
                            <a:srgbClr val="FFFFFF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dapt 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b="true" sz="2900">
                          <a:solidFill>
                            <a:srgbClr val="FFFFFF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I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nspire 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b="true" sz="2900">
                          <a:solidFill>
                            <a:srgbClr val="FFFFFF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</a:t>
                      </a:r>
                      <a:r>
                        <a:rPr lang="en-US" sz="2900">
                          <a:solidFill>
                            <a:srgbClr val="FFFFFF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urture</a:t>
                      </a:r>
                    </a:p>
                    <a:p>
                      <a:pPr algn="l">
                        <a:lnSpc>
                          <a:spcPts val="4060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0">
            <a:off x="0" y="9427634"/>
            <a:ext cx="18288000" cy="859366"/>
            <a:chOff x="0" y="0"/>
            <a:chExt cx="13796730" cy="6483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96730" cy="648318"/>
            </a:xfrm>
            <a:custGeom>
              <a:avLst/>
              <a:gdLst/>
              <a:ahLst/>
              <a:cxnLst/>
              <a:rect r="r" b="b" t="t" l="l"/>
              <a:pathLst>
                <a:path h="648318" w="13796730">
                  <a:moveTo>
                    <a:pt x="0" y="0"/>
                  </a:moveTo>
                  <a:lnTo>
                    <a:pt x="13796730" y="0"/>
                  </a:lnTo>
                  <a:lnTo>
                    <a:pt x="13796730" y="648318"/>
                  </a:lnTo>
                  <a:lnTo>
                    <a:pt x="0" y="648318"/>
                  </a:ln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3796730" cy="676893"/>
            </a:xfrm>
            <a:prstGeom prst="rect">
              <a:avLst/>
            </a:prstGeom>
          </p:spPr>
          <p:txBody>
            <a:bodyPr anchor="ctr" rtlCol="false" tIns="127000" lIns="127000" bIns="127000" rIns="127000"/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Tip: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Use links to go to a different page inside your presentation. </a:t>
              </a:r>
            </a:p>
            <a:p>
              <a:pPr algn="ctr">
                <a:lnSpc>
                  <a:spcPts val="2100"/>
                </a:lnSpc>
              </a:pPr>
              <a:r>
                <a:rPr lang="en-US" b="true" sz="15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How: 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Highlight text, click on the link symbol on the toolbar, and select the page in your presentation you want to connect.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928853" y="2007036"/>
            <a:ext cx="7288760" cy="5340673"/>
          </a:xfrm>
          <a:custGeom>
            <a:avLst/>
            <a:gdLst/>
            <a:ahLst/>
            <a:cxnLst/>
            <a:rect r="r" b="b" t="t" l="l"/>
            <a:pathLst>
              <a:path h="5340673" w="7288760">
                <a:moveTo>
                  <a:pt x="0" y="0"/>
                </a:moveTo>
                <a:lnTo>
                  <a:pt x="7288760" y="0"/>
                </a:lnTo>
                <a:lnTo>
                  <a:pt x="7288760" y="5340673"/>
                </a:lnTo>
                <a:lnTo>
                  <a:pt x="0" y="534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88584" y="3086100"/>
            <a:ext cx="4750130" cy="4114800"/>
          </a:xfrm>
          <a:custGeom>
            <a:avLst/>
            <a:gdLst/>
            <a:ahLst/>
            <a:cxnLst/>
            <a:rect r="r" b="b" t="t" l="l"/>
            <a:pathLst>
              <a:path h="4114800" w="475013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85086" y="964937"/>
            <a:ext cx="8357125" cy="8357125"/>
          </a:xfrm>
          <a:custGeom>
            <a:avLst/>
            <a:gdLst/>
            <a:ahLst/>
            <a:cxnLst/>
            <a:rect r="r" b="b" t="t" l="l"/>
            <a:pathLst>
              <a:path h="8357125" w="8357125">
                <a:moveTo>
                  <a:pt x="0" y="0"/>
                </a:moveTo>
                <a:lnTo>
                  <a:pt x="8357125" y="0"/>
                </a:lnTo>
                <a:lnTo>
                  <a:pt x="8357125" y="8357126"/>
                </a:lnTo>
                <a:lnTo>
                  <a:pt x="0" y="8357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6890200" y="5193654"/>
            <a:ext cx="3332661" cy="201626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666660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Speaker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164975" y="144305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Message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42211" y="764667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Audience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04436" y="204630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Context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304436" y="5823959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FEFEF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Purpose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86123" y="5229225"/>
            <a:ext cx="9319119" cy="1731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6399">
                <a:solidFill>
                  <a:srgbClr val="94DDD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How might we apply this to our work?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610774" y="1441513"/>
            <a:ext cx="2645731" cy="1625922"/>
          </a:xfrm>
          <a:custGeom>
            <a:avLst/>
            <a:gdLst/>
            <a:ahLst/>
            <a:cxnLst/>
            <a:rect r="r" b="b" t="t" l="l"/>
            <a:pathLst>
              <a:path h="1625922" w="2645731">
                <a:moveTo>
                  <a:pt x="0" y="0"/>
                </a:moveTo>
                <a:lnTo>
                  <a:pt x="2645731" y="0"/>
                </a:lnTo>
                <a:lnTo>
                  <a:pt x="2645731" y="1625922"/>
                </a:lnTo>
                <a:lnTo>
                  <a:pt x="0" y="1625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79313" y="5316566"/>
            <a:ext cx="5758626" cy="4114800"/>
          </a:xfrm>
          <a:custGeom>
            <a:avLst/>
            <a:gdLst/>
            <a:ahLst/>
            <a:cxnLst/>
            <a:rect r="r" b="b" t="t" l="l"/>
            <a:pathLst>
              <a:path h="4114800" w="5758626">
                <a:moveTo>
                  <a:pt x="0" y="0"/>
                </a:moveTo>
                <a:lnTo>
                  <a:pt x="5758626" y="0"/>
                </a:lnTo>
                <a:lnTo>
                  <a:pt x="5758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40312" y="-1788377"/>
            <a:ext cx="1491622" cy="3229890"/>
          </a:xfrm>
          <a:custGeom>
            <a:avLst/>
            <a:gdLst/>
            <a:ahLst/>
            <a:cxnLst/>
            <a:rect r="r" b="b" t="t" l="l"/>
            <a:pathLst>
              <a:path h="3229890" w="1491622">
                <a:moveTo>
                  <a:pt x="0" y="0"/>
                </a:moveTo>
                <a:lnTo>
                  <a:pt x="1491622" y="0"/>
                </a:lnTo>
                <a:lnTo>
                  <a:pt x="1491622" y="3229890"/>
                </a:lnTo>
                <a:lnTo>
                  <a:pt x="0" y="322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42167" y="-1536821"/>
            <a:ext cx="3748344" cy="3073642"/>
          </a:xfrm>
          <a:custGeom>
            <a:avLst/>
            <a:gdLst/>
            <a:ahLst/>
            <a:cxnLst/>
            <a:rect r="r" b="b" t="t" l="l"/>
            <a:pathLst>
              <a:path h="3073642" w="3748344">
                <a:moveTo>
                  <a:pt x="0" y="0"/>
                </a:moveTo>
                <a:lnTo>
                  <a:pt x="3748345" y="0"/>
                </a:lnTo>
                <a:lnTo>
                  <a:pt x="3748345" y="3073642"/>
                </a:lnTo>
                <a:lnTo>
                  <a:pt x="0" y="3073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66643" y="-2441088"/>
            <a:ext cx="4317873" cy="5892879"/>
          </a:xfrm>
          <a:custGeom>
            <a:avLst/>
            <a:gdLst/>
            <a:ahLst/>
            <a:cxnLst/>
            <a:rect r="r" b="b" t="t" l="l"/>
            <a:pathLst>
              <a:path h="5892879" w="4317873">
                <a:moveTo>
                  <a:pt x="0" y="0"/>
                </a:moveTo>
                <a:lnTo>
                  <a:pt x="4317873" y="0"/>
                </a:lnTo>
                <a:lnTo>
                  <a:pt x="4317873" y="5892879"/>
                </a:lnTo>
                <a:lnTo>
                  <a:pt x="0" y="5892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742874" y="3067435"/>
            <a:ext cx="4597438" cy="2842053"/>
          </a:xfrm>
          <a:custGeom>
            <a:avLst/>
            <a:gdLst/>
            <a:ahLst/>
            <a:cxnLst/>
            <a:rect r="r" b="b" t="t" l="l"/>
            <a:pathLst>
              <a:path h="2842053" w="4597438">
                <a:moveTo>
                  <a:pt x="4597438" y="0"/>
                </a:moveTo>
                <a:lnTo>
                  <a:pt x="0" y="0"/>
                </a:lnTo>
                <a:lnTo>
                  <a:pt x="0" y="2842053"/>
                </a:lnTo>
                <a:lnTo>
                  <a:pt x="4597438" y="2842053"/>
                </a:lnTo>
                <a:lnTo>
                  <a:pt x="45974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5785" y="3192141"/>
            <a:ext cx="13708378" cy="3164351"/>
          </a:xfrm>
          <a:custGeom>
            <a:avLst/>
            <a:gdLst/>
            <a:ahLst/>
            <a:cxnLst/>
            <a:rect r="r" b="b" t="t" l="l"/>
            <a:pathLst>
              <a:path h="3164351" w="13708378">
                <a:moveTo>
                  <a:pt x="0" y="0"/>
                </a:moveTo>
                <a:lnTo>
                  <a:pt x="13708378" y="0"/>
                </a:lnTo>
                <a:lnTo>
                  <a:pt x="13708378" y="3164350"/>
                </a:lnTo>
                <a:lnTo>
                  <a:pt x="0" y="3164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7360797" y="1032865"/>
          <a:ext cx="10167032" cy="7289014"/>
        </p:xfrm>
        <a:graphic>
          <a:graphicData uri="http://schemas.openxmlformats.org/drawingml/2006/table">
            <a:tbl>
              <a:tblPr/>
              <a:tblGrid>
                <a:gridCol w="10167032"/>
              </a:tblGrid>
              <a:tr h="209561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8400"/>
                        </a:lnSpc>
                        <a:defRPr/>
                      </a:pPr>
                      <a:r>
                        <a:rPr lang="en-US" sz="6000">
                          <a:solidFill>
                            <a:srgbClr val="9ABB5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Presenter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850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DR. JULIA SMITH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894">
                <a:tc>
                  <a:txBody>
                    <a:bodyPr anchor="t" rtlCol="false"/>
                    <a:lstStyle/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Anthology- Educational Consultant </a:t>
                      </a:r>
                      <a:endParaRPr lang="en-US" sz="1100"/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Instructor - 15+ years 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University of Illinois, Urbana - Champaign, English with a specialization in Writing Studies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0">
            <a:off x="0" y="9427634"/>
            <a:ext cx="18288000" cy="859366"/>
            <a:chOff x="0" y="0"/>
            <a:chExt cx="13796730" cy="6483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96730" cy="648318"/>
            </a:xfrm>
            <a:custGeom>
              <a:avLst/>
              <a:gdLst/>
              <a:ahLst/>
              <a:cxnLst/>
              <a:rect r="r" b="b" t="t" l="l"/>
              <a:pathLst>
                <a:path h="648318" w="13796730">
                  <a:moveTo>
                    <a:pt x="0" y="0"/>
                  </a:moveTo>
                  <a:lnTo>
                    <a:pt x="13796730" y="0"/>
                  </a:lnTo>
                  <a:lnTo>
                    <a:pt x="13796730" y="648318"/>
                  </a:lnTo>
                  <a:lnTo>
                    <a:pt x="0" y="648318"/>
                  </a:ln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3796730" cy="676893"/>
            </a:xfrm>
            <a:prstGeom prst="rect">
              <a:avLst/>
            </a:prstGeom>
          </p:spPr>
          <p:txBody>
            <a:bodyPr anchor="ctr" rtlCol="false" tIns="127000" lIns="127000" bIns="127000" rIns="127000"/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Tip: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Use links to go to a different page inside your presentation. </a:t>
              </a:r>
            </a:p>
            <a:p>
              <a:pPr algn="ctr">
                <a:lnSpc>
                  <a:spcPts val="2100"/>
                </a:lnSpc>
              </a:pPr>
              <a:r>
                <a:rPr lang="en-US" b="true" sz="15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How: 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Highlight text, click on the link symbol on the toolbar, and select the page in your presentation you want to connect.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422267" y="2115122"/>
            <a:ext cx="3843376" cy="5124501"/>
          </a:xfrm>
          <a:custGeom>
            <a:avLst/>
            <a:gdLst/>
            <a:ahLst/>
            <a:cxnLst/>
            <a:rect r="r" b="b" t="t" l="l"/>
            <a:pathLst>
              <a:path h="5124501" w="3843376">
                <a:moveTo>
                  <a:pt x="0" y="0"/>
                </a:moveTo>
                <a:lnTo>
                  <a:pt x="3843376" y="0"/>
                </a:lnTo>
                <a:lnTo>
                  <a:pt x="3843376" y="5124501"/>
                </a:lnTo>
                <a:lnTo>
                  <a:pt x="0" y="5124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E38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8627676" y="1028700"/>
          <a:ext cx="8900153" cy="7297344"/>
        </p:xfrm>
        <a:graphic>
          <a:graphicData uri="http://schemas.openxmlformats.org/drawingml/2006/table">
            <a:tbl>
              <a:tblPr/>
              <a:tblGrid>
                <a:gridCol w="8900153"/>
              </a:tblGrid>
              <a:tr h="20955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1340"/>
                        </a:lnSpc>
                        <a:defRPr/>
                      </a:pPr>
                      <a:r>
                        <a:rPr lang="en-US" sz="8100" b="true">
                          <a:solidFill>
                            <a:srgbClr val="9ABB5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Agenda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89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CONNECTING WITH AUDIENCES AND PRESENTING IDEAS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4856">
                <a:tc>
                  <a:txBody>
                    <a:bodyPr anchor="t" rtlCol="false"/>
                    <a:lstStyle/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Rhetoric</a:t>
                      </a:r>
                      <a:endParaRPr lang="en-US" sz="1100"/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Speaker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Message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Audience </a:t>
                      </a:r>
                    </a:p>
                    <a:p>
                      <a:pPr algn="l" marL="626111" indent="-313055" lvl="1">
                        <a:lnSpc>
                          <a:spcPts val="4060"/>
                        </a:lnSpc>
                        <a:buFont typeface="Arial"/>
                        <a:buChar char="•"/>
                      </a:pPr>
                      <a:r>
                        <a:rPr lang="en-US" sz="2900">
                          <a:solidFill>
                            <a:srgbClr val="94DDDE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Context/Purpose</a:t>
                      </a:r>
                    </a:p>
                  </a:txBody>
                  <a:tcPr marL="190500" marR="190500" marT="190500" marB="190500" anchor="ctr">
                    <a:lnL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2B4B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" id="3"/>
          <p:cNvGrpSpPr/>
          <p:nvPr/>
        </p:nvGrpSpPr>
        <p:grpSpPr>
          <a:xfrm rot="0">
            <a:off x="0" y="9427634"/>
            <a:ext cx="18288000" cy="859366"/>
            <a:chOff x="0" y="0"/>
            <a:chExt cx="13796730" cy="6483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796730" cy="648318"/>
            </a:xfrm>
            <a:custGeom>
              <a:avLst/>
              <a:gdLst/>
              <a:ahLst/>
              <a:cxnLst/>
              <a:rect r="r" b="b" t="t" l="l"/>
              <a:pathLst>
                <a:path h="648318" w="13796730">
                  <a:moveTo>
                    <a:pt x="0" y="0"/>
                  </a:moveTo>
                  <a:lnTo>
                    <a:pt x="13796730" y="0"/>
                  </a:lnTo>
                  <a:lnTo>
                    <a:pt x="13796730" y="648318"/>
                  </a:lnTo>
                  <a:lnTo>
                    <a:pt x="0" y="648318"/>
                  </a:lnTo>
                  <a:close/>
                </a:path>
              </a:pathLst>
            </a:custGeom>
            <a:solidFill>
              <a:srgbClr val="FEFEFE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3796730" cy="676893"/>
            </a:xfrm>
            <a:prstGeom prst="rect">
              <a:avLst/>
            </a:prstGeom>
          </p:spPr>
          <p:txBody>
            <a:bodyPr anchor="ctr" rtlCol="false" tIns="127000" lIns="127000" bIns="127000" rIns="127000"/>
            <a:lstStyle/>
            <a:p>
              <a:pPr algn="ctr">
                <a:lnSpc>
                  <a:spcPts val="2100"/>
                </a:lnSpc>
              </a:pPr>
              <a:r>
                <a:rPr lang="en-US" sz="1500" b="true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Tip: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Use links to go to a different page inside your presentation. </a:t>
              </a:r>
            </a:p>
            <a:p>
              <a:pPr algn="ctr">
                <a:lnSpc>
                  <a:spcPts val="2100"/>
                </a:lnSpc>
              </a:pPr>
              <a:r>
                <a:rPr lang="en-US" b="true" sz="1500">
                  <a:solidFill>
                    <a:srgbClr val="2B4B8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How: </a:t>
              </a:r>
              <a:r>
                <a:rPr lang="en-US" sz="15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Highlight text, click on the link symbol on the toolbar, and select the page in your presentation you want to connect.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74427" y="1572097"/>
            <a:ext cx="6421699" cy="5639419"/>
          </a:xfrm>
          <a:custGeom>
            <a:avLst/>
            <a:gdLst/>
            <a:ahLst/>
            <a:cxnLst/>
            <a:rect r="r" b="b" t="t" l="l"/>
            <a:pathLst>
              <a:path h="5639419" w="6421699">
                <a:moveTo>
                  <a:pt x="0" y="0"/>
                </a:moveTo>
                <a:lnTo>
                  <a:pt x="6421699" y="0"/>
                </a:lnTo>
                <a:lnTo>
                  <a:pt x="6421699" y="5639419"/>
                </a:lnTo>
                <a:lnTo>
                  <a:pt x="0" y="5639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B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51298"/>
            <a:ext cx="4413873" cy="4248391"/>
            <a:chOff x="30480" y="591820"/>
            <a:chExt cx="12736830" cy="122593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2"/>
              <a:stretch>
                <a:fillRect l="-18978" t="0" r="-1897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43696" y="2286435"/>
            <a:ext cx="4626508" cy="4626508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9525" t="0" r="-1952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54077" y="4788747"/>
            <a:ext cx="5246370" cy="5246370"/>
            <a:chOff x="0" y="0"/>
            <a:chExt cx="12700000" cy="1270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/>
              <a:stretch>
                <a:fillRect l="-8101" t="0" r="-810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460529" y="3642195"/>
            <a:ext cx="7312205" cy="3002609"/>
            <a:chOff x="0" y="0"/>
            <a:chExt cx="9749607" cy="400347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95250"/>
              <a:ext cx="9749607" cy="1283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b="true" sz="6799">
                  <a:solidFill>
                    <a:srgbClr val="00000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Rhetoric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015143"/>
              <a:ext cx="9749607" cy="644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>
                  <a:solidFill>
                    <a:srgbClr val="00000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WHAT IS IT?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3478334"/>
              <a:ext cx="9749607" cy="525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83062" y="2436397"/>
            <a:ext cx="8299850" cy="5529775"/>
          </a:xfrm>
          <a:custGeom>
            <a:avLst/>
            <a:gdLst/>
            <a:ahLst/>
            <a:cxnLst/>
            <a:rect r="r" b="b" t="t" l="l"/>
            <a:pathLst>
              <a:path h="5529775" w="8299850">
                <a:moveTo>
                  <a:pt x="0" y="0"/>
                </a:moveTo>
                <a:lnTo>
                  <a:pt x="8299850" y="0"/>
                </a:lnTo>
                <a:lnTo>
                  <a:pt x="8299850" y="5529776"/>
                </a:lnTo>
                <a:lnTo>
                  <a:pt x="0" y="5529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29672" y="2522122"/>
            <a:ext cx="8314328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6399" b="true">
                <a:solidFill>
                  <a:srgbClr val="31356E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The Art of Persuasion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29672" y="4073975"/>
            <a:ext cx="7965934" cy="368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b="true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Rhetoric is meant to </a:t>
            </a:r>
          </a:p>
          <a:p>
            <a:pPr algn="ctr">
              <a:lnSpc>
                <a:spcPts val="4619"/>
              </a:lnSpc>
            </a:pP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Delight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Move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Teach</a:t>
            </a:r>
          </a:p>
          <a:p>
            <a:pPr algn="ctr">
              <a:lnSpc>
                <a:spcPts val="503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14278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88584" y="3086100"/>
            <a:ext cx="4750130" cy="4114800"/>
          </a:xfrm>
          <a:custGeom>
            <a:avLst/>
            <a:gdLst/>
            <a:ahLst/>
            <a:cxnLst/>
            <a:rect r="r" b="b" t="t" l="l"/>
            <a:pathLst>
              <a:path h="4114800" w="475013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09989" y="2898047"/>
            <a:ext cx="4178595" cy="3965237"/>
            <a:chOff x="0" y="0"/>
            <a:chExt cx="2636520" cy="25019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87" y="-487"/>
              <a:ext cx="2636027" cy="2502849"/>
            </a:xfrm>
            <a:custGeom>
              <a:avLst/>
              <a:gdLst/>
              <a:ahLst/>
              <a:cxnLst/>
              <a:rect r="r" b="b" t="t" l="l"/>
              <a:pathLst>
                <a:path h="2502849" w="2636027">
                  <a:moveTo>
                    <a:pt x="2452283" y="749787"/>
                  </a:moveTo>
                  <a:cubicBezTo>
                    <a:pt x="2343063" y="502137"/>
                    <a:pt x="2189393" y="253217"/>
                    <a:pt x="1940473" y="124947"/>
                  </a:cubicBezTo>
                  <a:cubicBezTo>
                    <a:pt x="1917613" y="113517"/>
                    <a:pt x="1893483" y="102087"/>
                    <a:pt x="1869353" y="93197"/>
                  </a:cubicBezTo>
                  <a:cubicBezTo>
                    <a:pt x="1751243" y="41127"/>
                    <a:pt x="1626783" y="13187"/>
                    <a:pt x="1498513" y="8107"/>
                  </a:cubicBezTo>
                  <a:cubicBezTo>
                    <a:pt x="1480733" y="5567"/>
                    <a:pt x="1461683" y="3027"/>
                    <a:pt x="1442633" y="1757"/>
                  </a:cubicBezTo>
                  <a:cubicBezTo>
                    <a:pt x="1320713" y="-7133"/>
                    <a:pt x="1210223" y="18267"/>
                    <a:pt x="1108623" y="65257"/>
                  </a:cubicBezTo>
                  <a:cubicBezTo>
                    <a:pt x="923203" y="122407"/>
                    <a:pt x="742863" y="213847"/>
                    <a:pt x="590463" y="326877"/>
                  </a:cubicBezTo>
                  <a:cubicBezTo>
                    <a:pt x="391073" y="476737"/>
                    <a:pt x="225973" y="669777"/>
                    <a:pt x="126913" y="900917"/>
                  </a:cubicBezTo>
                  <a:cubicBezTo>
                    <a:pt x="68493" y="1036807"/>
                    <a:pt x="35473" y="1179047"/>
                    <a:pt x="17693" y="1326367"/>
                  </a:cubicBezTo>
                  <a:cubicBezTo>
                    <a:pt x="-1357" y="1478767"/>
                    <a:pt x="-11517" y="1638787"/>
                    <a:pt x="21503" y="1788647"/>
                  </a:cubicBezTo>
                  <a:cubicBezTo>
                    <a:pt x="79923" y="2050267"/>
                    <a:pt x="295823" y="2258547"/>
                    <a:pt x="530773" y="2371577"/>
                  </a:cubicBezTo>
                  <a:cubicBezTo>
                    <a:pt x="777153" y="2489687"/>
                    <a:pt x="1052743" y="2525247"/>
                    <a:pt x="1321983" y="2489687"/>
                  </a:cubicBezTo>
                  <a:cubicBezTo>
                    <a:pt x="1607733" y="2451587"/>
                    <a:pt x="1879513" y="2338557"/>
                    <a:pt x="2123353" y="2186157"/>
                  </a:cubicBezTo>
                  <a:cubicBezTo>
                    <a:pt x="2343063" y="2048997"/>
                    <a:pt x="2555153" y="1863577"/>
                    <a:pt x="2616113" y="1600687"/>
                  </a:cubicBezTo>
                  <a:cubicBezTo>
                    <a:pt x="2683423" y="1307317"/>
                    <a:pt x="2567853" y="1013947"/>
                    <a:pt x="2452283" y="749787"/>
                  </a:cubicBezTo>
                  <a:close/>
                </a:path>
              </a:pathLst>
            </a:custGeom>
            <a:blipFill>
              <a:blip r:embed="rId4"/>
              <a:stretch>
                <a:fillRect l="-21121" t="0" r="-21121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3470158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Speaker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225804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Message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59068" y="7043420"/>
            <a:ext cx="2918426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B4B82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Audience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4686985"/>
          <a:ext cx="11560923" cy="2028825"/>
        </p:xfrm>
        <a:graphic>
          <a:graphicData uri="http://schemas.openxmlformats.org/drawingml/2006/table">
            <a:tbl>
              <a:tblPr/>
              <a:tblGrid>
                <a:gridCol w="3799758"/>
                <a:gridCol w="4437902"/>
                <a:gridCol w="3323263"/>
              </a:tblGrid>
              <a:tr h="13066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739"/>
                        </a:lnSpc>
                        <a:defRPr/>
                      </a:pPr>
                      <a:r>
                        <a:rPr lang="en-US" sz="4099" b="true">
                          <a:solidFill>
                            <a:srgbClr val="2B4B82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Politics of Location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E0DDD9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Authority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E0DDD9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Kairos </a:t>
                      </a:r>
                      <a:endParaRPr lang="en-US" sz="1100"/>
                    </a:p>
                  </a:txBody>
                  <a:tcPr marL="190500" marR="190500" marT="190500" marB="190500" anchor="b">
                    <a:lnL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-1471168">
            <a:off x="12949072" y="3371330"/>
            <a:ext cx="3868239" cy="2970620"/>
          </a:xfrm>
          <a:custGeom>
            <a:avLst/>
            <a:gdLst/>
            <a:ahLst/>
            <a:cxnLst/>
            <a:rect r="r" b="b" t="t" l="l"/>
            <a:pathLst>
              <a:path h="2970620" w="3868239">
                <a:moveTo>
                  <a:pt x="0" y="0"/>
                </a:moveTo>
                <a:lnTo>
                  <a:pt x="3868239" y="0"/>
                </a:lnTo>
                <a:lnTo>
                  <a:pt x="3868239" y="2970620"/>
                </a:lnTo>
                <a:lnTo>
                  <a:pt x="0" y="297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6160" y="824590"/>
            <a:ext cx="9569415" cy="1667072"/>
            <a:chOff x="0" y="0"/>
            <a:chExt cx="12759220" cy="222276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85725"/>
              <a:ext cx="12759220" cy="12071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19"/>
                </a:lnSpc>
              </a:pPr>
              <a:r>
                <a:rPr lang="en-US" sz="6399" b="true">
                  <a:solidFill>
                    <a:srgbClr val="2B4B8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Speaker Perspective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78026"/>
              <a:ext cx="12759220" cy="644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60"/>
                </a:lnSpc>
              </a:pPr>
              <a:r>
                <a:rPr lang="en-US" sz="2900">
                  <a:solidFill>
                    <a:srgbClr val="2B4B82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ETHOS: AUTHORITY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DAGEpvHVa0w</dc:identifier>
  <dcterms:modified xsi:type="dcterms:W3CDTF">2011-08-01T06:04:30Z</dcterms:modified>
  <cp:revision>1</cp:revision>
  <dc:title>The Art of Persuasion</dc:title>
</cp:coreProperties>
</file>